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5" r:id="rId2"/>
    <p:sldId id="274" r:id="rId3"/>
    <p:sldId id="268" r:id="rId4"/>
    <p:sldId id="265" r:id="rId5"/>
    <p:sldId id="267" r:id="rId6"/>
    <p:sldId id="269" r:id="rId7"/>
    <p:sldId id="273" r:id="rId8"/>
    <p:sldId id="272" r:id="rId9"/>
    <p:sldId id="264"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30F505-3AFF-1C2A-04D4-5EAABB17A846}" name="Linda Lloyd Jones" initials="LLJ" userId="S::linda@cc-ac.org::00a42c82-17ae-4850-8c31-6b753e89fcfd" providerId="AD"/>
  <p188:author id="{4D8A32F2-6B0E-3189-6CD9-9662DCD9F4EA}" name="susannah s" initials="ss" userId="312e937605357b5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34440-4D28-4D29-8F89-EE2101801268}" v="1" dt="2023-08-17T07:54:18.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4"/>
    <p:restoredTop sz="94830"/>
  </p:normalViewPr>
  <p:slideViewPr>
    <p:cSldViewPr snapToGrid="0">
      <p:cViewPr varScale="1">
        <p:scale>
          <a:sx n="121" d="100"/>
          <a:sy n="121" d="100"/>
        </p:scale>
        <p:origin x="4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loyd Jones" userId="04695b5bc37c0bfb" providerId="LiveId" clId="{00434440-4D28-4D29-8F89-EE2101801268}"/>
    <pc:docChg chg="custSel modSld">
      <pc:chgData name="David Lloyd Jones" userId="04695b5bc37c0bfb" providerId="LiveId" clId="{00434440-4D28-4D29-8F89-EE2101801268}" dt="2023-08-17T07:54:18.862" v="132" actId="20577"/>
      <pc:docMkLst>
        <pc:docMk/>
      </pc:docMkLst>
      <pc:sldChg chg="modSp mod">
        <pc:chgData name="David Lloyd Jones" userId="04695b5bc37c0bfb" providerId="LiveId" clId="{00434440-4D28-4D29-8F89-EE2101801268}" dt="2023-08-16T19:29:27.815" v="31" actId="12"/>
        <pc:sldMkLst>
          <pc:docMk/>
          <pc:sldMk cId="4143351394" sldId="264"/>
        </pc:sldMkLst>
        <pc:spChg chg="mod">
          <ac:chgData name="David Lloyd Jones" userId="04695b5bc37c0bfb" providerId="LiveId" clId="{00434440-4D28-4D29-8F89-EE2101801268}" dt="2023-08-16T19:29:27.815" v="31" actId="12"/>
          <ac:spMkLst>
            <pc:docMk/>
            <pc:sldMk cId="4143351394" sldId="264"/>
            <ac:spMk id="3" creationId="{2AFF5EB8-942B-5463-7B89-E7C618FB2909}"/>
          </ac:spMkLst>
        </pc:spChg>
      </pc:sldChg>
      <pc:sldChg chg="modSp mod delCm">
        <pc:chgData name="David Lloyd Jones" userId="04695b5bc37c0bfb" providerId="LiveId" clId="{00434440-4D28-4D29-8F89-EE2101801268}" dt="2023-08-16T19:24:53.497" v="20"/>
        <pc:sldMkLst>
          <pc:docMk/>
          <pc:sldMk cId="2691887112" sldId="265"/>
        </pc:sldMkLst>
        <pc:spChg chg="mod">
          <ac:chgData name="David Lloyd Jones" userId="04695b5bc37c0bfb" providerId="LiveId" clId="{00434440-4D28-4D29-8F89-EE2101801268}" dt="2023-08-16T19:23:56.729" v="19" actId="12"/>
          <ac:spMkLst>
            <pc:docMk/>
            <pc:sldMk cId="2691887112" sldId="265"/>
            <ac:spMk id="3" creationId="{E66A33E6-4C95-CBC7-294B-8686E9095A50}"/>
          </ac:spMkLst>
        </pc:spChg>
        <pc:extLst>
          <p:ext xmlns:p="http://schemas.openxmlformats.org/presentationml/2006/main" uri="{D6D511B9-2390-475A-947B-AFAB55BFBCF1}">
            <pc226:cmChg xmlns:pc226="http://schemas.microsoft.com/office/powerpoint/2022/06/main/command" chg="del">
              <pc226:chgData name="David Lloyd Jones" userId="04695b5bc37c0bfb" providerId="LiveId" clId="{00434440-4D28-4D29-8F89-EE2101801268}" dt="2023-08-16T19:24:53.497" v="20"/>
              <pc2:cmMkLst xmlns:pc2="http://schemas.microsoft.com/office/powerpoint/2019/9/main/command">
                <pc:docMk/>
                <pc:sldMk cId="2691887112" sldId="265"/>
                <pc2:cmMk id="{AED15FEB-D794-8B45-8E0E-D1A60C7F38EE}"/>
              </pc2:cmMkLst>
            </pc226:cmChg>
          </p:ext>
        </pc:extLst>
      </pc:sldChg>
      <pc:sldChg chg="modSp mod">
        <pc:chgData name="David Lloyd Jones" userId="04695b5bc37c0bfb" providerId="LiveId" clId="{00434440-4D28-4D29-8F89-EE2101801268}" dt="2023-08-16T19:25:29.328" v="24" actId="5793"/>
        <pc:sldMkLst>
          <pc:docMk/>
          <pc:sldMk cId="662221508" sldId="267"/>
        </pc:sldMkLst>
        <pc:spChg chg="mod">
          <ac:chgData name="David Lloyd Jones" userId="04695b5bc37c0bfb" providerId="LiveId" clId="{00434440-4D28-4D29-8F89-EE2101801268}" dt="2023-08-16T19:25:29.328" v="24" actId="5793"/>
          <ac:spMkLst>
            <pc:docMk/>
            <pc:sldMk cId="662221508" sldId="267"/>
            <ac:spMk id="3" creationId="{C2CC3D48-3DA8-5D0A-A8BB-62F1E17AEEDD}"/>
          </ac:spMkLst>
        </pc:spChg>
      </pc:sldChg>
      <pc:sldChg chg="modSp mod delCm modCm">
        <pc:chgData name="David Lloyd Jones" userId="04695b5bc37c0bfb" providerId="LiveId" clId="{00434440-4D28-4D29-8F89-EE2101801268}" dt="2023-08-16T19:23:05.674" v="18"/>
        <pc:sldMkLst>
          <pc:docMk/>
          <pc:sldMk cId="3915621585" sldId="268"/>
        </pc:sldMkLst>
        <pc:spChg chg="mod">
          <ac:chgData name="David Lloyd Jones" userId="04695b5bc37c0bfb" providerId="LiveId" clId="{00434440-4D28-4D29-8F89-EE2101801268}" dt="2023-08-16T19:20:56.686" v="16" actId="20577"/>
          <ac:spMkLst>
            <pc:docMk/>
            <pc:sldMk cId="3915621585" sldId="268"/>
            <ac:spMk id="3" creationId="{77E565D1-480C-7ECB-BB4D-375F4707033D}"/>
          </ac:spMkLst>
        </pc:spChg>
        <pc:extLst>
          <p:ext xmlns:p="http://schemas.openxmlformats.org/presentationml/2006/main" uri="{D6D511B9-2390-475A-947B-AFAB55BFBCF1}">
            <pc226:cmChg xmlns:pc226="http://schemas.microsoft.com/office/powerpoint/2022/06/main/command" chg="del mod">
              <pc226:chgData name="David Lloyd Jones" userId="04695b5bc37c0bfb" providerId="LiveId" clId="{00434440-4D28-4D29-8F89-EE2101801268}" dt="2023-08-16T19:23:05.674" v="18"/>
              <pc2:cmMkLst xmlns:pc2="http://schemas.microsoft.com/office/powerpoint/2019/9/main/command">
                <pc:docMk/>
                <pc:sldMk cId="3915621585" sldId="268"/>
                <pc2:cmMk id="{6BA16C0D-E738-E141-B8A0-D480C01A0014}"/>
              </pc2:cmMkLst>
            </pc226:cmChg>
            <pc226:cmChg xmlns:pc226="http://schemas.microsoft.com/office/powerpoint/2022/06/main/command" chg="del">
              <pc226:chgData name="David Lloyd Jones" userId="04695b5bc37c0bfb" providerId="LiveId" clId="{00434440-4D28-4D29-8F89-EE2101801268}" dt="2023-08-16T19:22:46.480" v="17"/>
              <pc2:cmMkLst xmlns:pc2="http://schemas.microsoft.com/office/powerpoint/2019/9/main/command">
                <pc:docMk/>
                <pc:sldMk cId="3915621585" sldId="268"/>
                <pc2:cmMk id="{E6052DEE-B145-2644-91F3-84D51F81D534}"/>
              </pc2:cmMkLst>
            </pc226:cmChg>
          </p:ext>
        </pc:extLst>
      </pc:sldChg>
      <pc:sldChg chg="modSp mod">
        <pc:chgData name="David Lloyd Jones" userId="04695b5bc37c0bfb" providerId="LiveId" clId="{00434440-4D28-4D29-8F89-EE2101801268}" dt="2023-08-16T19:26:08.945" v="25" actId="12"/>
        <pc:sldMkLst>
          <pc:docMk/>
          <pc:sldMk cId="3251886813" sldId="269"/>
        </pc:sldMkLst>
        <pc:spChg chg="mod">
          <ac:chgData name="David Lloyd Jones" userId="04695b5bc37c0bfb" providerId="LiveId" clId="{00434440-4D28-4D29-8F89-EE2101801268}" dt="2023-08-16T19:26:08.945" v="25" actId="12"/>
          <ac:spMkLst>
            <pc:docMk/>
            <pc:sldMk cId="3251886813" sldId="269"/>
            <ac:spMk id="3" creationId="{C20072C4-C52B-80E6-DDDE-3B414A3D2335}"/>
          </ac:spMkLst>
        </pc:spChg>
      </pc:sldChg>
      <pc:sldChg chg="modSp mod">
        <pc:chgData name="David Lloyd Jones" userId="04695b5bc37c0bfb" providerId="LiveId" clId="{00434440-4D28-4D29-8F89-EE2101801268}" dt="2023-08-17T07:54:18.862" v="132" actId="20577"/>
        <pc:sldMkLst>
          <pc:docMk/>
          <pc:sldMk cId="451020104" sldId="270"/>
        </pc:sldMkLst>
        <pc:spChg chg="mod">
          <ac:chgData name="David Lloyd Jones" userId="04695b5bc37c0bfb" providerId="LiveId" clId="{00434440-4D28-4D29-8F89-EE2101801268}" dt="2023-08-16T19:30:08.628" v="32" actId="120"/>
          <ac:spMkLst>
            <pc:docMk/>
            <pc:sldMk cId="451020104" sldId="270"/>
            <ac:spMk id="2" creationId="{64CB1876-DACC-582E-A987-AD67FE7C261C}"/>
          </ac:spMkLst>
        </pc:spChg>
        <pc:spChg chg="mod">
          <ac:chgData name="David Lloyd Jones" userId="04695b5bc37c0bfb" providerId="LiveId" clId="{00434440-4D28-4D29-8F89-EE2101801268}" dt="2023-08-17T07:54:18.862" v="132" actId="20577"/>
          <ac:spMkLst>
            <pc:docMk/>
            <pc:sldMk cId="451020104" sldId="270"/>
            <ac:spMk id="3" creationId="{59EB3B56-D1CB-3E8B-7323-E00E5F3753CD}"/>
          </ac:spMkLst>
        </pc:spChg>
      </pc:sldChg>
      <pc:sldChg chg="modSp mod">
        <pc:chgData name="David Lloyd Jones" userId="04695b5bc37c0bfb" providerId="LiveId" clId="{00434440-4D28-4D29-8F89-EE2101801268}" dt="2023-08-17T07:52:54.652" v="131" actId="20577"/>
        <pc:sldMkLst>
          <pc:docMk/>
          <pc:sldMk cId="2140626829" sldId="272"/>
        </pc:sldMkLst>
        <pc:spChg chg="mod">
          <ac:chgData name="David Lloyd Jones" userId="04695b5bc37c0bfb" providerId="LiveId" clId="{00434440-4D28-4D29-8F89-EE2101801268}" dt="2023-08-16T19:29:00.828" v="30" actId="2711"/>
          <ac:spMkLst>
            <pc:docMk/>
            <pc:sldMk cId="2140626829" sldId="272"/>
            <ac:spMk id="2" creationId="{F7909F5D-B11D-59F3-470C-703468063E3C}"/>
          </ac:spMkLst>
        </pc:spChg>
        <pc:spChg chg="mod">
          <ac:chgData name="David Lloyd Jones" userId="04695b5bc37c0bfb" providerId="LiveId" clId="{00434440-4D28-4D29-8F89-EE2101801268}" dt="2023-08-17T07:52:54.652" v="131" actId="20577"/>
          <ac:spMkLst>
            <pc:docMk/>
            <pc:sldMk cId="2140626829" sldId="272"/>
            <ac:spMk id="3" creationId="{D8DC20B6-DB18-11E1-3DD6-663F5E2D6EEA}"/>
          </ac:spMkLst>
        </pc:spChg>
      </pc:sldChg>
      <pc:sldChg chg="modSp mod">
        <pc:chgData name="David Lloyd Jones" userId="04695b5bc37c0bfb" providerId="LiveId" clId="{00434440-4D28-4D29-8F89-EE2101801268}" dt="2023-08-17T07:47:40.126" v="35" actId="12"/>
        <pc:sldMkLst>
          <pc:docMk/>
          <pc:sldMk cId="1602148124" sldId="273"/>
        </pc:sldMkLst>
        <pc:spChg chg="mod">
          <ac:chgData name="David Lloyd Jones" userId="04695b5bc37c0bfb" providerId="LiveId" clId="{00434440-4D28-4D29-8F89-EE2101801268}" dt="2023-08-16T19:28:20.145" v="28" actId="2711"/>
          <ac:spMkLst>
            <pc:docMk/>
            <pc:sldMk cId="1602148124" sldId="273"/>
            <ac:spMk id="2" creationId="{FBB5FD69-0570-71CF-8739-27F4D69F9B42}"/>
          </ac:spMkLst>
        </pc:spChg>
        <pc:spChg chg="mod">
          <ac:chgData name="David Lloyd Jones" userId="04695b5bc37c0bfb" providerId="LiveId" clId="{00434440-4D28-4D29-8F89-EE2101801268}" dt="2023-08-17T07:47:40.126" v="35" actId="12"/>
          <ac:spMkLst>
            <pc:docMk/>
            <pc:sldMk cId="1602148124" sldId="273"/>
            <ac:spMk id="3" creationId="{F820D43D-097E-F720-B3C2-F339FF927977}"/>
          </ac:spMkLst>
        </pc:spChg>
      </pc:sldChg>
      <pc:sldChg chg="delSp mod">
        <pc:chgData name="David Lloyd Jones" userId="04695b5bc37c0bfb" providerId="LiveId" clId="{00434440-4D28-4D29-8F89-EE2101801268}" dt="2023-08-17T07:37:11.742" v="34" actId="478"/>
        <pc:sldMkLst>
          <pc:docMk/>
          <pc:sldMk cId="1853552104" sldId="275"/>
        </pc:sldMkLst>
        <pc:spChg chg="del">
          <ac:chgData name="David Lloyd Jones" userId="04695b5bc37c0bfb" providerId="LiveId" clId="{00434440-4D28-4D29-8F89-EE2101801268}" dt="2023-08-17T07:37:11.742" v="34" actId="478"/>
          <ac:spMkLst>
            <pc:docMk/>
            <pc:sldMk cId="1853552104" sldId="275"/>
            <ac:spMk id="3" creationId="{4A8CA9BA-1D38-C050-4564-80EB8B0DDD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09C05-7737-C649-968A-F33CD14094D6}" type="datetimeFigureOut">
              <a:rPr lang="en-US" smtClean="0"/>
              <a:t>9/11/23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DFBB4-772E-8944-8E5F-833BDB17C2B8}" type="slidenum">
              <a:rPr lang="en-US" smtClean="0"/>
              <a:t>‹#›</a:t>
            </a:fld>
            <a:endParaRPr lang="en-US"/>
          </a:p>
        </p:txBody>
      </p:sp>
    </p:spTree>
    <p:extLst>
      <p:ext uri="{BB962C8B-B14F-4D97-AF65-F5344CB8AC3E}">
        <p14:creationId xmlns:p14="http://schemas.microsoft.com/office/powerpoint/2010/main" val="425417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DFBB4-772E-8944-8E5F-833BDB17C2B8}" type="slidenum">
              <a:rPr lang="en-US" smtClean="0"/>
              <a:t>5</a:t>
            </a:fld>
            <a:endParaRPr lang="en-US"/>
          </a:p>
        </p:txBody>
      </p:sp>
    </p:spTree>
    <p:extLst>
      <p:ext uri="{BB962C8B-B14F-4D97-AF65-F5344CB8AC3E}">
        <p14:creationId xmlns:p14="http://schemas.microsoft.com/office/powerpoint/2010/main" val="294722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9209-F304-2686-F982-17618031B7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1D79096-0318-78B4-5802-D30D828D1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C63A8D5-8FD6-91BF-A2B5-C2D769E8AC85}"/>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5" name="Footer Placeholder 4">
            <a:extLst>
              <a:ext uri="{FF2B5EF4-FFF2-40B4-BE49-F238E27FC236}">
                <a16:creationId xmlns:a16="http://schemas.microsoft.com/office/drawing/2014/main" id="{10303F7F-C811-B274-A4CB-216D1419E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893D8-6990-2FB5-3185-77089A8445BD}"/>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180389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AAF5-0EF5-CF2A-E928-B976CE8782B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FFB85B-C11B-CCA4-17D5-12A8214467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32A521-9DD4-EA6A-DCF3-584FDE7AFBB2}"/>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5" name="Footer Placeholder 4">
            <a:extLst>
              <a:ext uri="{FF2B5EF4-FFF2-40B4-BE49-F238E27FC236}">
                <a16:creationId xmlns:a16="http://schemas.microsoft.com/office/drawing/2014/main" id="{724B95C4-0CBA-E280-739B-1CBB92134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87D74-36FE-8F69-66A6-31300441402F}"/>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65975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8C62EF-BB37-8C7D-FDAD-F96D38AE8C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7DABC38-C3B1-396F-292E-BB721963E2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D6E75E-612D-7B7A-891F-BB9DC3195026}"/>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5" name="Footer Placeholder 4">
            <a:extLst>
              <a:ext uri="{FF2B5EF4-FFF2-40B4-BE49-F238E27FC236}">
                <a16:creationId xmlns:a16="http://schemas.microsoft.com/office/drawing/2014/main" id="{7B387559-8E0F-4A9A-E0BA-F565EB32D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6A33F-B1CC-9CE6-735C-B6EA16FA5AC7}"/>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266686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ED66-126C-D7CB-FDFF-EC01FEADF4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878E98-F8B9-71A6-D242-A4BAAFE7E9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F3A852-67F1-C331-E48E-0B64425740D3}"/>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5" name="Footer Placeholder 4">
            <a:extLst>
              <a:ext uri="{FF2B5EF4-FFF2-40B4-BE49-F238E27FC236}">
                <a16:creationId xmlns:a16="http://schemas.microsoft.com/office/drawing/2014/main" id="{3A790B33-E812-12D4-F6A5-3387F5AF4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74AEB-2973-1B21-A1DF-F169FD087713}"/>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277191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A23D-666E-D079-B3E7-9290A0602A0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A27E9AD-67AD-2465-ADA7-2BE98F3C94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E4A742E-D728-3435-615A-964AC73F5F32}"/>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5" name="Footer Placeholder 4">
            <a:extLst>
              <a:ext uri="{FF2B5EF4-FFF2-40B4-BE49-F238E27FC236}">
                <a16:creationId xmlns:a16="http://schemas.microsoft.com/office/drawing/2014/main" id="{D872E37B-ADDC-90C8-CE80-45CF6E82B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72EEB-1148-8813-4A77-11FE59AC37B9}"/>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370623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79B4-DEDB-31E6-0067-E59E4E38D8E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DA7DF5-51B2-0018-46B2-4380F82BC06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4BEDC75-8146-8017-32CB-22C33776F89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2EB611-DE7B-D51D-4132-32B0FAF95EE4}"/>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6" name="Footer Placeholder 5">
            <a:extLst>
              <a:ext uri="{FF2B5EF4-FFF2-40B4-BE49-F238E27FC236}">
                <a16:creationId xmlns:a16="http://schemas.microsoft.com/office/drawing/2014/main" id="{33808A53-0C02-FE6C-CD77-990EC3182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05E4C-527D-74FD-9A7B-A9A10F0BF3E3}"/>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167545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546F-2409-B38F-4C63-078AB6F802A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A5C6BE-E139-4D54-F19A-0717517D8C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5582742-DDC9-F3C2-07E6-551DEC97C6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3052F62-B462-757B-0805-CE4ADBCF3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BDD242-5258-EE43-D33F-C0B03DDBD5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09F8B0-DF36-ADAE-BEE8-AB841C31223A}"/>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8" name="Footer Placeholder 7">
            <a:extLst>
              <a:ext uri="{FF2B5EF4-FFF2-40B4-BE49-F238E27FC236}">
                <a16:creationId xmlns:a16="http://schemas.microsoft.com/office/drawing/2014/main" id="{AC9A1CE6-E5F5-8108-9BA6-C4A838CED8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6BC7C1-0FE5-25E2-9080-11E8846ABEB9}"/>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333153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85B8-0B7C-AEEC-D21B-7942ED2E264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E18C3C3-EFE6-0CEB-C155-B3C1F7A5C129}"/>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4" name="Footer Placeholder 3">
            <a:extLst>
              <a:ext uri="{FF2B5EF4-FFF2-40B4-BE49-F238E27FC236}">
                <a16:creationId xmlns:a16="http://schemas.microsoft.com/office/drawing/2014/main" id="{C09B964E-2461-3C57-FAF4-4B985CCF71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EF1372-EBF4-64F8-9D3A-4C91BC43F4A7}"/>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4321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1781E-535F-5BB6-8FDB-6449433C7EFB}"/>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3" name="Footer Placeholder 2">
            <a:extLst>
              <a:ext uri="{FF2B5EF4-FFF2-40B4-BE49-F238E27FC236}">
                <a16:creationId xmlns:a16="http://schemas.microsoft.com/office/drawing/2014/main" id="{A7112205-EFB7-80CC-59EB-C7F34A90F6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E9DEEC-710B-99DC-9AC1-BB71917DA779}"/>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21535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9B36-0590-1EDB-FFEE-5BF02C6176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8A3EE71-2D62-2E64-2234-2F661FDFC6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52998AC-7660-3A9D-9745-9150A5B0D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91651D-3FBD-1789-CD0F-6CFFE0477DE0}"/>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6" name="Footer Placeholder 5">
            <a:extLst>
              <a:ext uri="{FF2B5EF4-FFF2-40B4-BE49-F238E27FC236}">
                <a16:creationId xmlns:a16="http://schemas.microsoft.com/office/drawing/2014/main" id="{2D42C288-BF69-A81B-FD27-DB3B1D825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69D00-CF92-B34B-8D4F-E4DC7A12C1D9}"/>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45916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96AC-E6BC-AD6A-6258-7924858EBA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E3CB3BA-3345-C683-16F7-08185FAC2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DB75F6-5E21-0E1F-C029-3EB81C6F3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EA1B63-4A3B-A400-E6BF-326B9AEDD0A8}"/>
              </a:ext>
            </a:extLst>
          </p:cNvPr>
          <p:cNvSpPr>
            <a:spLocks noGrp="1"/>
          </p:cNvSpPr>
          <p:nvPr>
            <p:ph type="dt" sz="half" idx="10"/>
          </p:nvPr>
        </p:nvSpPr>
        <p:spPr/>
        <p:txBody>
          <a:bodyPr/>
          <a:lstStyle/>
          <a:p>
            <a:fld id="{56F66B38-977C-1C4E-A90D-B4CCB0EE6D44}" type="datetimeFigureOut">
              <a:rPr lang="en-US" smtClean="0"/>
              <a:t>9/11/23</a:t>
            </a:fld>
            <a:endParaRPr lang="en-US"/>
          </a:p>
        </p:txBody>
      </p:sp>
      <p:sp>
        <p:nvSpPr>
          <p:cNvPr id="6" name="Footer Placeholder 5">
            <a:extLst>
              <a:ext uri="{FF2B5EF4-FFF2-40B4-BE49-F238E27FC236}">
                <a16:creationId xmlns:a16="http://schemas.microsoft.com/office/drawing/2014/main" id="{D6E2B239-0276-89AE-8B4C-D6EF68CBB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8E8BF1-7E94-678A-B14F-6378A858E22B}"/>
              </a:ext>
            </a:extLst>
          </p:cNvPr>
          <p:cNvSpPr>
            <a:spLocks noGrp="1"/>
          </p:cNvSpPr>
          <p:nvPr>
            <p:ph type="sldNum" sz="quarter" idx="12"/>
          </p:nvPr>
        </p:nvSpPr>
        <p:spPr/>
        <p:txBody>
          <a:bodyPr/>
          <a:lstStyle/>
          <a:p>
            <a:fld id="{C35F14F0-70B4-0E4B-8841-CCE66B9C1601}" type="slidenum">
              <a:rPr lang="en-US" smtClean="0"/>
              <a:t>‹#›</a:t>
            </a:fld>
            <a:endParaRPr lang="en-US"/>
          </a:p>
        </p:txBody>
      </p:sp>
    </p:spTree>
    <p:extLst>
      <p:ext uri="{BB962C8B-B14F-4D97-AF65-F5344CB8AC3E}">
        <p14:creationId xmlns:p14="http://schemas.microsoft.com/office/powerpoint/2010/main" val="376198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46674-91EB-AD90-A223-88047C3D2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60CF9D-EB51-781E-393D-92AD2AF52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043A21-D814-8769-5C81-88A32DCEC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66B38-977C-1C4E-A90D-B4CCB0EE6D44}" type="datetimeFigureOut">
              <a:rPr lang="en-US" smtClean="0"/>
              <a:t>9/11/23</a:t>
            </a:fld>
            <a:endParaRPr lang="en-US"/>
          </a:p>
        </p:txBody>
      </p:sp>
      <p:sp>
        <p:nvSpPr>
          <p:cNvPr id="5" name="Footer Placeholder 4">
            <a:extLst>
              <a:ext uri="{FF2B5EF4-FFF2-40B4-BE49-F238E27FC236}">
                <a16:creationId xmlns:a16="http://schemas.microsoft.com/office/drawing/2014/main" id="{37C71364-8DA5-5032-1D8D-FA514303B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C2C0F4-796F-49E0-CCA1-9E61AF03E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F14F0-70B4-0E4B-8841-CCE66B9C1601}" type="slidenum">
              <a:rPr lang="en-US" smtClean="0"/>
              <a:t>‹#›</a:t>
            </a:fld>
            <a:endParaRPr lang="en-US"/>
          </a:p>
        </p:txBody>
      </p:sp>
    </p:spTree>
    <p:extLst>
      <p:ext uri="{BB962C8B-B14F-4D97-AF65-F5344CB8AC3E}">
        <p14:creationId xmlns:p14="http://schemas.microsoft.com/office/powerpoint/2010/main" val="1641990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zOi-bO_Vkc" TargetMode="External"/><Relationship Id="rId2" Type="http://schemas.openxmlformats.org/officeDocument/2006/relationships/hyperlink" Target="https://www.youtube.com/watch?v=UnX-0CaxexI" TargetMode="External"/><Relationship Id="rId1" Type="http://schemas.openxmlformats.org/officeDocument/2006/relationships/slideLayout" Target="../slideLayouts/slideLayout2.xml"/><Relationship Id="rId5" Type="http://schemas.openxmlformats.org/officeDocument/2006/relationships/hyperlink" Target="mailto:linda@cc-ac.org" TargetMode="External"/><Relationship Id="rId4" Type="http://schemas.openxmlformats.org/officeDocument/2006/relationships/hyperlink" Target="mailto:info@cc-ac.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nX-0CaxexI" TargetMode="External"/><Relationship Id="rId2" Type="http://schemas.openxmlformats.org/officeDocument/2006/relationships/hyperlink" Target="https://www.youtube.com/watch?v=VzOi-bO_Vk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news/changes-to-the-enhanced-dbs-check-application-proces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EF140-7C17-01E8-9AF8-169718897760}"/>
              </a:ext>
            </a:extLst>
          </p:cNvPr>
          <p:cNvPicPr>
            <a:picLocks noChangeAspect="1"/>
          </p:cNvPicPr>
          <p:nvPr/>
        </p:nvPicPr>
        <p:blipFill>
          <a:blip r:embed="rId2"/>
          <a:stretch>
            <a:fillRect/>
          </a:stretch>
        </p:blipFill>
        <p:spPr>
          <a:xfrm>
            <a:off x="1033670" y="2772028"/>
            <a:ext cx="9793356" cy="1056769"/>
          </a:xfrm>
          <a:prstGeom prst="rect">
            <a:avLst/>
          </a:prstGeom>
        </p:spPr>
      </p:pic>
    </p:spTree>
    <p:extLst>
      <p:ext uri="{BB962C8B-B14F-4D97-AF65-F5344CB8AC3E}">
        <p14:creationId xmlns:p14="http://schemas.microsoft.com/office/powerpoint/2010/main" val="185355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1876-DACC-582E-A987-AD67FE7C261C}"/>
              </a:ext>
            </a:extLst>
          </p:cNvPr>
          <p:cNvSpPr>
            <a:spLocks noGrp="1"/>
          </p:cNvSpPr>
          <p:nvPr>
            <p:ph type="title"/>
          </p:nvPr>
        </p:nvSpPr>
        <p:spPr/>
        <p:txBody>
          <a:bodyPr/>
          <a:lstStyle/>
          <a:p>
            <a:r>
              <a:rPr lang="en-US" dirty="0">
                <a:latin typeface="Inter" panose="02000503000000020004" pitchFamily="2" charset="0"/>
                <a:ea typeface="Inter" panose="02000503000000020004" pitchFamily="2" charset="0"/>
              </a:rPr>
              <a:t>Still have unanswered questions? </a:t>
            </a:r>
          </a:p>
        </p:txBody>
      </p:sp>
      <p:sp>
        <p:nvSpPr>
          <p:cNvPr id="3" name="Content Placeholder 2">
            <a:extLst>
              <a:ext uri="{FF2B5EF4-FFF2-40B4-BE49-F238E27FC236}">
                <a16:creationId xmlns:a16="http://schemas.microsoft.com/office/drawing/2014/main" id="{59EB3B56-D1CB-3E8B-7323-E00E5F3753CD}"/>
              </a:ext>
            </a:extLst>
          </p:cNvPr>
          <p:cNvSpPr>
            <a:spLocks noGrp="1"/>
          </p:cNvSpPr>
          <p:nvPr>
            <p:ph idx="1"/>
          </p:nvPr>
        </p:nvSpPr>
        <p:spPr/>
        <p:txBody>
          <a:bodyPr>
            <a:normAutofit/>
          </a:bodyPr>
          <a:lstStyle/>
          <a:p>
            <a:pPr marL="0" indent="0">
              <a:buNone/>
            </a:pPr>
            <a:endParaRPr lang="en-US" sz="2000" dirty="0">
              <a:latin typeface="Inter" panose="02000503000000020004" pitchFamily="2" charset="0"/>
              <a:ea typeface="Inter" panose="02000503000000020004" pitchFamily="2" charset="0"/>
            </a:endParaRPr>
          </a:p>
          <a:p>
            <a:pPr marL="0" indent="0">
              <a:buNone/>
            </a:pPr>
            <a:endParaRPr lang="en-US" sz="2000" dirty="0">
              <a:latin typeface="Inter" panose="02000503000000020004" pitchFamily="2" charset="0"/>
              <a:ea typeface="Inter" panose="02000503000000020004" pitchFamily="2" charset="0"/>
            </a:endParaRPr>
          </a:p>
          <a:p>
            <a:pPr marL="0" indent="0">
              <a:buNone/>
            </a:pPr>
            <a:r>
              <a:rPr lang="en-US" sz="2000" dirty="0">
                <a:latin typeface="Inter" panose="02000503000000020004" pitchFamily="2" charset="0"/>
                <a:ea typeface="Inter" panose="02000503000000020004" pitchFamily="2" charset="0"/>
              </a:rPr>
              <a:t>Try these helpful teaching resources</a:t>
            </a:r>
          </a:p>
          <a:p>
            <a:endParaRPr lang="en-US" sz="2000" dirty="0">
              <a:latin typeface="Inter" panose="02000503000000020004" pitchFamily="2" charset="0"/>
              <a:ea typeface="Inter" panose="02000503000000020004" pitchFamily="2" charset="0"/>
            </a:endParaRPr>
          </a:p>
          <a:p>
            <a:pPr>
              <a:buFont typeface="Wingdings" panose="05000000000000000000" pitchFamily="2" charset="2"/>
              <a:buChar char="v"/>
            </a:pPr>
            <a:r>
              <a:rPr lang="en-US" sz="2000" dirty="0">
                <a:latin typeface="Inter" panose="02000503000000020004" pitchFamily="2" charset="0"/>
                <a:ea typeface="Inter" panose="02000503000000020004" pitchFamily="2" charset="0"/>
                <a:hlinkClick r:id="rId2"/>
              </a:rPr>
              <a:t>Three effective teaching strategies</a:t>
            </a:r>
            <a:endParaRPr lang="en-US" sz="2000" dirty="0">
              <a:latin typeface="Inter" panose="02000503000000020004" pitchFamily="2" charset="0"/>
              <a:ea typeface="Inter" panose="02000503000000020004" pitchFamily="2" charset="0"/>
            </a:endParaRPr>
          </a:p>
          <a:p>
            <a:pPr>
              <a:buFont typeface="Wingdings" panose="05000000000000000000" pitchFamily="2" charset="2"/>
              <a:buChar char="v"/>
            </a:pPr>
            <a:r>
              <a:rPr lang="en-US" sz="2000" dirty="0">
                <a:latin typeface="Inter" panose="02000503000000020004" pitchFamily="2" charset="0"/>
                <a:ea typeface="Inter" panose="02000503000000020004" pitchFamily="2" charset="0"/>
                <a:hlinkClick r:id="rId3"/>
              </a:rPr>
              <a:t>Ten high impact teaching strategies</a:t>
            </a:r>
            <a:r>
              <a:rPr lang="en-US" sz="2000" dirty="0">
                <a:latin typeface="Inter" panose="02000503000000020004" pitchFamily="2" charset="0"/>
                <a:ea typeface="Inter" panose="02000503000000020004" pitchFamily="2" charset="0"/>
              </a:rPr>
              <a:t> </a:t>
            </a:r>
          </a:p>
          <a:p>
            <a:pPr>
              <a:buFont typeface="Wingdings" panose="05000000000000000000" pitchFamily="2" charset="2"/>
              <a:buChar char="v"/>
            </a:pPr>
            <a:endParaRPr lang="en-US" sz="2000" dirty="0">
              <a:latin typeface="Inter" panose="02000503000000020004" pitchFamily="2" charset="0"/>
              <a:ea typeface="Inter" panose="02000503000000020004" pitchFamily="2" charset="0"/>
            </a:endParaRPr>
          </a:p>
          <a:p>
            <a:pPr>
              <a:buFont typeface="Wingdings" panose="05000000000000000000" pitchFamily="2" charset="2"/>
              <a:buChar char="v"/>
            </a:pPr>
            <a:r>
              <a:rPr lang="en-US" sz="2000" dirty="0">
                <a:latin typeface="Inter" panose="02000503000000020004" pitchFamily="2" charset="0"/>
                <a:ea typeface="Inter" panose="02000503000000020004" pitchFamily="2" charset="0"/>
              </a:rPr>
              <a:t>Or get in touch with CCAC here: </a:t>
            </a:r>
            <a:r>
              <a:rPr lang="en-US" sz="2000" dirty="0">
                <a:latin typeface="Inter" panose="02000503000000020004" pitchFamily="2" charset="0"/>
                <a:ea typeface="Inter" panose="02000503000000020004" pitchFamily="2" charset="0"/>
                <a:hlinkClick r:id="rId4"/>
              </a:rPr>
              <a:t>info@cc-ac.org</a:t>
            </a:r>
            <a:r>
              <a:rPr lang="en-US" sz="2000" dirty="0">
                <a:latin typeface="Inter" panose="02000503000000020004" pitchFamily="2" charset="0"/>
                <a:ea typeface="Inter" panose="02000503000000020004" pitchFamily="2" charset="0"/>
              </a:rPr>
              <a:t> and </a:t>
            </a:r>
            <a:r>
              <a:rPr lang="en-US" sz="2000" dirty="0">
                <a:latin typeface="Inter" panose="02000503000000020004" pitchFamily="2" charset="0"/>
                <a:ea typeface="Inter" panose="02000503000000020004" pitchFamily="2" charset="0"/>
                <a:hlinkClick r:id="rId5"/>
              </a:rPr>
              <a:t>linda@cc-ac.org</a:t>
            </a:r>
            <a:r>
              <a:rPr lang="en-US" sz="2000">
                <a:latin typeface="Inter" panose="02000503000000020004" pitchFamily="2" charset="0"/>
                <a:ea typeface="Inter" panose="02000503000000020004" pitchFamily="2" charset="0"/>
              </a:rPr>
              <a:t>  </a:t>
            </a:r>
            <a:endParaRPr lang="en-US" sz="200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102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FDB5F4F-2F81-A728-74ED-4E66F2EB5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7693CF4-79CD-B7E1-0826-75AB27CDAC75}"/>
              </a:ext>
            </a:extLst>
          </p:cNvPr>
          <p:cNvSpPr/>
          <p:nvPr/>
        </p:nvSpPr>
        <p:spPr>
          <a:xfrm>
            <a:off x="1429789" y="5400317"/>
            <a:ext cx="8163099" cy="1166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Inter" panose="02000503000000020004" pitchFamily="2" charset="0"/>
                <a:ea typeface="Inter" panose="02000503000000020004" pitchFamily="2" charset="0"/>
              </a:rPr>
              <a:t>DESIGNERS’ TEACHING GUIDE</a:t>
            </a:r>
          </a:p>
        </p:txBody>
      </p:sp>
    </p:spTree>
    <p:extLst>
      <p:ext uri="{BB962C8B-B14F-4D97-AF65-F5344CB8AC3E}">
        <p14:creationId xmlns:p14="http://schemas.microsoft.com/office/powerpoint/2010/main" val="257592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BAF0-2D91-3E39-7E96-6C2D51BCC554}"/>
              </a:ext>
            </a:extLst>
          </p:cNvPr>
          <p:cNvSpPr>
            <a:spLocks noGrp="1"/>
          </p:cNvSpPr>
          <p:nvPr>
            <p:ph type="title"/>
          </p:nvPr>
        </p:nvSpPr>
        <p:spPr>
          <a:xfrm>
            <a:off x="838200" y="224204"/>
            <a:ext cx="10515600" cy="1077654"/>
          </a:xfrm>
        </p:spPr>
        <p:txBody>
          <a:bodyPr>
            <a:normAutofit/>
          </a:bodyPr>
          <a:lstStyle/>
          <a:p>
            <a:pPr algn="ctr"/>
            <a:r>
              <a:rPr lang="en-US" dirty="0">
                <a:latin typeface="Inter" panose="02000503000000020004" pitchFamily="2" charset="0"/>
                <a:ea typeface="Inter" panose="02000503000000020004" pitchFamily="2" charset="0"/>
              </a:rPr>
              <a:t>Before meeting the students</a:t>
            </a:r>
            <a:endParaRPr lang="en-US" dirty="0"/>
          </a:p>
        </p:txBody>
      </p:sp>
      <p:sp>
        <p:nvSpPr>
          <p:cNvPr id="3" name="Content Placeholder 2">
            <a:extLst>
              <a:ext uri="{FF2B5EF4-FFF2-40B4-BE49-F238E27FC236}">
                <a16:creationId xmlns:a16="http://schemas.microsoft.com/office/drawing/2014/main" id="{77E565D1-480C-7ECB-BB4D-375F4707033D}"/>
              </a:ext>
            </a:extLst>
          </p:cNvPr>
          <p:cNvSpPr>
            <a:spLocks noGrp="1"/>
          </p:cNvSpPr>
          <p:nvPr>
            <p:ph idx="1"/>
          </p:nvPr>
        </p:nvSpPr>
        <p:spPr>
          <a:xfrm>
            <a:off x="838200" y="1689316"/>
            <a:ext cx="10515600" cy="5069293"/>
          </a:xfrm>
          <a:noFill/>
        </p:spPr>
        <p:txBody>
          <a:bodyPr>
            <a:noAutofit/>
          </a:bodyPr>
          <a:lstStyle/>
          <a:p>
            <a:pPr>
              <a:lnSpc>
                <a:spcPct val="100000"/>
              </a:lnSpc>
              <a:buFont typeface="Wingdings" panose="05000000000000000000" pitchFamily="2" charset="2"/>
              <a:buChar char="v"/>
            </a:pPr>
            <a:r>
              <a:rPr lang="en-GB" sz="2000" dirty="0">
                <a:latin typeface="Inter" panose="02000503000000020004" pitchFamily="2" charset="0"/>
                <a:ea typeface="Inter" panose="02000503000000020004" pitchFamily="2" charset="0"/>
              </a:rPr>
              <a:t>Make sure you’re prepared. Consider the following questions: </a:t>
            </a:r>
          </a:p>
          <a:p>
            <a:pPr marL="0" indent="0">
              <a:lnSpc>
                <a:spcPct val="100000"/>
              </a:lnSpc>
              <a:buNone/>
            </a:pPr>
            <a:r>
              <a:rPr lang="en-GB" sz="2000" i="1" dirty="0">
                <a:latin typeface="Inter" panose="02000503000000020004" pitchFamily="2" charset="0"/>
                <a:ea typeface="Inter" panose="02000503000000020004" pitchFamily="2" charset="0"/>
              </a:rPr>
              <a:t>	</a:t>
            </a:r>
            <a:r>
              <a:rPr lang="en-GB" sz="2000" b="0" i="1" dirty="0">
                <a:effectLst/>
                <a:latin typeface="Inter" panose="02000503000000020004" pitchFamily="2" charset="0"/>
                <a:ea typeface="Inter" panose="02000503000000020004" pitchFamily="2" charset="0"/>
              </a:rPr>
              <a:t>1. What skills do you think you bring to a primary classroom?   </a:t>
            </a:r>
            <a:endParaRPr lang="en-GB" sz="2000" b="0" i="0" dirty="0">
              <a:effectLst/>
              <a:latin typeface="Inter" panose="02000503000000020004" pitchFamily="2" charset="0"/>
              <a:ea typeface="Inter" panose="02000503000000020004" pitchFamily="2" charset="0"/>
            </a:endParaRPr>
          </a:p>
          <a:p>
            <a:pPr marL="0" indent="0" algn="l">
              <a:lnSpc>
                <a:spcPct val="100000"/>
              </a:lnSpc>
              <a:buNone/>
            </a:pPr>
            <a:r>
              <a:rPr lang="en-GB" sz="2000" i="1" dirty="0">
                <a:latin typeface="Inter" panose="02000503000000020004" pitchFamily="2" charset="0"/>
                <a:ea typeface="Inter" panose="02000503000000020004" pitchFamily="2" charset="0"/>
              </a:rPr>
              <a:t>	</a:t>
            </a:r>
            <a:r>
              <a:rPr lang="en-GB" sz="2000" b="0" i="1" dirty="0">
                <a:effectLst/>
                <a:latin typeface="Inter" panose="02000503000000020004" pitchFamily="2" charset="0"/>
                <a:ea typeface="Inter" panose="02000503000000020004" pitchFamily="2" charset="0"/>
              </a:rPr>
              <a:t>2. How do you think young children learn?</a:t>
            </a:r>
            <a:endParaRPr lang="en-GB" sz="2000" b="0" i="0" dirty="0">
              <a:effectLst/>
              <a:latin typeface="Inter" panose="02000503000000020004" pitchFamily="2" charset="0"/>
              <a:ea typeface="Inter" panose="02000503000000020004" pitchFamily="2" charset="0"/>
            </a:endParaRPr>
          </a:p>
          <a:p>
            <a:pPr marL="0" indent="0" algn="l">
              <a:lnSpc>
                <a:spcPct val="100000"/>
              </a:lnSpc>
              <a:buNone/>
            </a:pPr>
            <a:r>
              <a:rPr lang="en-GB" sz="2000" i="1" dirty="0">
                <a:latin typeface="Inter" panose="02000503000000020004" pitchFamily="2" charset="0"/>
                <a:ea typeface="Inter" panose="02000503000000020004" pitchFamily="2" charset="0"/>
              </a:rPr>
              <a:t>	</a:t>
            </a:r>
            <a:r>
              <a:rPr lang="en-GB" sz="2000" b="0" i="1" dirty="0">
                <a:effectLst/>
                <a:latin typeface="Inter" panose="02000503000000020004" pitchFamily="2" charset="0"/>
                <a:ea typeface="Inter" panose="02000503000000020004" pitchFamily="2" charset="0"/>
              </a:rPr>
              <a:t>3. How do you want them to learn in your sessions?</a:t>
            </a:r>
            <a:endParaRPr lang="en-US" sz="2000" dirty="0">
              <a:latin typeface="Inter" panose="02000503000000020004" pitchFamily="2" charset="0"/>
              <a:ea typeface="Inter" panose="02000503000000020004" pitchFamily="2" charset="0"/>
            </a:endParaRPr>
          </a:p>
          <a:p>
            <a:pPr>
              <a:lnSpc>
                <a:spcPct val="100000"/>
              </a:lnSpc>
              <a:buFont typeface="Wingdings" panose="05000000000000000000" pitchFamily="2" charset="2"/>
              <a:buChar char="v"/>
            </a:pPr>
            <a:r>
              <a:rPr lang="en-GB" sz="2000" b="0" i="0" dirty="0">
                <a:effectLst/>
                <a:latin typeface="Inter" panose="02000503000000020004" pitchFamily="2" charset="0"/>
                <a:ea typeface="Inter" panose="02000503000000020004" pitchFamily="2" charset="0"/>
              </a:rPr>
              <a:t>Plan what materials you need when and make sure they are available</a:t>
            </a:r>
            <a:endParaRPr lang="en-US" sz="2000" dirty="0">
              <a:latin typeface="Inter" panose="02000503000000020004" pitchFamily="2" charset="0"/>
              <a:ea typeface="Inter" panose="02000503000000020004" pitchFamily="2" charset="0"/>
            </a:endParaRPr>
          </a:p>
          <a:p>
            <a:pPr>
              <a:lnSpc>
                <a:spcPct val="100000"/>
              </a:lnSpc>
              <a:buFont typeface="Wingdings" panose="05000000000000000000" pitchFamily="2" charset="2"/>
              <a:buChar char="v"/>
            </a:pPr>
            <a:r>
              <a:rPr lang="en-US" sz="2000" dirty="0">
                <a:latin typeface="Inter" panose="02000503000000020004" pitchFamily="2" charset="0"/>
                <a:ea typeface="Inter" panose="02000503000000020004" pitchFamily="2" charset="0"/>
              </a:rPr>
              <a:t>Ideally, at the end of the previous school year you will meet the Senior Leadership Team to discuss your topic, the learning objectives, and which classes/periods in the school’s curriculum will be dedicated to CCAC.  </a:t>
            </a:r>
          </a:p>
          <a:p>
            <a:pPr>
              <a:lnSpc>
                <a:spcPct val="100000"/>
              </a:lnSpc>
              <a:buFont typeface="Wingdings" panose="05000000000000000000" pitchFamily="2" charset="2"/>
              <a:buChar char="v"/>
            </a:pPr>
            <a:r>
              <a:rPr lang="en-US" sz="2000" dirty="0">
                <a:latin typeface="Inter" panose="02000503000000020004" pitchFamily="2" charset="0"/>
                <a:ea typeface="Inter" panose="02000503000000020004" pitchFamily="2" charset="0"/>
              </a:rPr>
              <a:t>In the weeks leading up to meeting your students you will have met the class teachers and discussed learning objectives and lesson plans. The teacher will cover essential information, such as the school’s </a:t>
            </a:r>
            <a:r>
              <a:rPr lang="en-US" sz="2000" dirty="0" err="1">
                <a:latin typeface="Inter" panose="02000503000000020004" pitchFamily="2" charset="0"/>
                <a:ea typeface="Inter" panose="02000503000000020004" pitchFamily="2" charset="0"/>
              </a:rPr>
              <a:t>behaviour</a:t>
            </a:r>
            <a:r>
              <a:rPr lang="en-US" sz="2000" dirty="0">
                <a:latin typeface="Inter" panose="02000503000000020004" pitchFamily="2" charset="0"/>
                <a:ea typeface="Inter" panose="02000503000000020004" pitchFamily="2" charset="0"/>
              </a:rPr>
              <a:t> policy, the character of the class and any SEN requirements.  Reassure teachers they are part of the process!</a:t>
            </a:r>
          </a:p>
        </p:txBody>
      </p:sp>
    </p:spTree>
    <p:extLst>
      <p:ext uri="{BB962C8B-B14F-4D97-AF65-F5344CB8AC3E}">
        <p14:creationId xmlns:p14="http://schemas.microsoft.com/office/powerpoint/2010/main" val="3915621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A33E6-4C95-CBC7-294B-8686E9095A50}"/>
              </a:ext>
            </a:extLst>
          </p:cNvPr>
          <p:cNvSpPr>
            <a:spLocks noGrp="1"/>
          </p:cNvSpPr>
          <p:nvPr>
            <p:ph idx="1"/>
          </p:nvPr>
        </p:nvSpPr>
        <p:spPr>
          <a:xfrm>
            <a:off x="838200" y="1741649"/>
            <a:ext cx="10515600" cy="4736644"/>
          </a:xfrm>
        </p:spPr>
        <p:txBody>
          <a:bodyPr>
            <a:noAutofit/>
          </a:bodyPr>
          <a:lstStyle/>
          <a:p>
            <a:pPr marL="0" indent="0">
              <a:buNone/>
            </a:pPr>
            <a:r>
              <a:rPr lang="en-GB" sz="1800" dirty="0">
                <a:latin typeface="Inter" panose="02000503000000020004" pitchFamily="2" charset="0"/>
                <a:ea typeface="Inter" panose="02000503000000020004" pitchFamily="2" charset="0"/>
              </a:rPr>
              <a:t>You should have already been introduced to the students in a preliminary assembly, where the the Head teacher or Assistant Head teacher will outline what CCAC is and how your sessions relate to the </a:t>
            </a:r>
            <a:r>
              <a:rPr lang="en-GB" sz="1800" i="1" dirty="0">
                <a:latin typeface="Inter" panose="02000503000000020004" pitchFamily="2" charset="0"/>
                <a:ea typeface="Inter" panose="02000503000000020004" pitchFamily="2" charset="0"/>
              </a:rPr>
              <a:t>Climate Science </a:t>
            </a:r>
            <a:r>
              <a:rPr lang="en-GB" sz="1800" dirty="0">
                <a:latin typeface="Inter" panose="02000503000000020004" pitchFamily="2" charset="0"/>
                <a:ea typeface="Inter" panose="02000503000000020004" pitchFamily="2" charset="0"/>
              </a:rPr>
              <a:t>and </a:t>
            </a:r>
            <a:r>
              <a:rPr lang="en-GB" sz="1800" i="1" dirty="0">
                <a:latin typeface="Inter" panose="02000503000000020004" pitchFamily="2" charset="0"/>
                <a:ea typeface="Inter" panose="02000503000000020004" pitchFamily="2" charset="0"/>
              </a:rPr>
              <a:t>What is Design </a:t>
            </a:r>
            <a:r>
              <a:rPr lang="en-GB" sz="1800" dirty="0">
                <a:latin typeface="Inter" panose="02000503000000020004" pitchFamily="2" charset="0"/>
                <a:ea typeface="Inter" panose="02000503000000020004" pitchFamily="2" charset="0"/>
              </a:rPr>
              <a:t>taught in the first half of the term.</a:t>
            </a:r>
          </a:p>
          <a:p>
            <a:pPr marL="0" indent="0">
              <a:buNone/>
            </a:pPr>
            <a:r>
              <a:rPr lang="en-GB" sz="1800" dirty="0">
                <a:latin typeface="Inter" panose="02000503000000020004" pitchFamily="2" charset="0"/>
                <a:ea typeface="Inter" panose="02000503000000020004" pitchFamily="2" charset="0"/>
              </a:rPr>
              <a:t>Take the opportunity to tell the students about your interests and career.</a:t>
            </a:r>
            <a:endParaRPr lang="en-GB" sz="1800" strike="sngStrike" dirty="0">
              <a:latin typeface="Inter" panose="02000503000000020004" pitchFamily="2" charset="0"/>
              <a:ea typeface="Inter" panose="02000503000000020004" pitchFamily="2" charset="0"/>
            </a:endParaRPr>
          </a:p>
          <a:p>
            <a:pPr marL="0" indent="0">
              <a:buNone/>
            </a:pPr>
            <a:r>
              <a:rPr lang="en-GB" sz="1800" dirty="0">
                <a:latin typeface="Inter" panose="02000503000000020004" pitchFamily="2" charset="0"/>
                <a:ea typeface="Inter" panose="02000503000000020004" pitchFamily="2" charset="0"/>
              </a:rPr>
              <a:t>In preparation for teaching, shadow the teachers in the classroom to understand more about the nature of each class, your students’ abilities and how teachers keep discipline. </a:t>
            </a:r>
          </a:p>
          <a:p>
            <a:pPr marL="0" indent="0" algn="l">
              <a:buNone/>
            </a:pPr>
            <a:endParaRPr lang="en-GB" sz="1800" dirty="0">
              <a:latin typeface="Inter" panose="02000503000000020004" pitchFamily="2" charset="0"/>
              <a:ea typeface="Inter" panose="02000503000000020004" pitchFamily="2" charset="0"/>
            </a:endParaRPr>
          </a:p>
          <a:p>
            <a:pPr marL="0" indent="0" algn="l">
              <a:buNone/>
            </a:pPr>
            <a:r>
              <a:rPr lang="en-GB" sz="1800" dirty="0">
                <a:latin typeface="Inter" panose="02000503000000020004" pitchFamily="2" charset="0"/>
                <a:ea typeface="Inter" panose="02000503000000020004" pitchFamily="2" charset="0"/>
              </a:rPr>
              <a:t>When you arrive in the classroom, the first steps are: </a:t>
            </a:r>
          </a:p>
          <a:p>
            <a:pPr marL="0" indent="0" algn="l">
              <a:buNone/>
            </a:pPr>
            <a:endParaRPr lang="en-GB" sz="1800" dirty="0">
              <a:latin typeface="Inter" panose="02000503000000020004" pitchFamily="2" charset="0"/>
              <a:ea typeface="Inter" panose="02000503000000020004" pitchFamily="2" charset="0"/>
            </a:endParaRPr>
          </a:p>
          <a:p>
            <a:pPr algn="l">
              <a:buFont typeface="Wingdings" panose="05000000000000000000" pitchFamily="2" charset="2"/>
              <a:buChar char="v"/>
            </a:pPr>
            <a:r>
              <a:rPr lang="en-GB" sz="1800" b="0" i="0" dirty="0">
                <a:effectLst/>
                <a:latin typeface="Inter" panose="02000503000000020004" pitchFamily="2" charset="0"/>
                <a:ea typeface="Inter" panose="02000503000000020004" pitchFamily="2" charset="0"/>
              </a:rPr>
              <a:t>A short introduction of the CCAC programme. Who are we and what do we do? </a:t>
            </a:r>
          </a:p>
          <a:p>
            <a:pPr algn="l">
              <a:buFont typeface="Wingdings" panose="05000000000000000000" pitchFamily="2" charset="2"/>
              <a:buChar char="v"/>
            </a:pPr>
            <a:r>
              <a:rPr lang="en-GB" sz="1800" b="0" i="0" dirty="0">
                <a:effectLst/>
                <a:latin typeface="Inter" panose="02000503000000020004" pitchFamily="2" charset="0"/>
                <a:ea typeface="Inter" panose="02000503000000020004" pitchFamily="2" charset="0"/>
              </a:rPr>
              <a:t>Introduce yourself and your job. Ask the children if they’ve heard of your profession? What do they know about it? Can they think of real-world exa</a:t>
            </a:r>
            <a:r>
              <a:rPr lang="en-GB" sz="1800" dirty="0">
                <a:latin typeface="Inter" panose="02000503000000020004" pitchFamily="2" charset="0"/>
                <a:ea typeface="Inter" panose="02000503000000020004" pitchFamily="2" charset="0"/>
              </a:rPr>
              <a:t>mples of the work you do? </a:t>
            </a:r>
          </a:p>
          <a:p>
            <a:pPr algn="l">
              <a:buFont typeface="Wingdings" panose="05000000000000000000" pitchFamily="2" charset="2"/>
              <a:buChar char="v"/>
            </a:pPr>
            <a:r>
              <a:rPr lang="en-GB" sz="1800" dirty="0">
                <a:latin typeface="Inter" panose="02000503000000020004" pitchFamily="2" charset="0"/>
                <a:ea typeface="Inter" panose="02000503000000020004" pitchFamily="2" charset="0"/>
              </a:rPr>
              <a:t>Read out the objectives for that lesson so that the children have a clear idea of what they will be doing today. </a:t>
            </a:r>
            <a:endParaRPr lang="en-GB" sz="1800" b="0" i="0" dirty="0">
              <a:effectLst/>
              <a:latin typeface="Inter" panose="02000503000000020004" pitchFamily="2" charset="0"/>
              <a:ea typeface="Inter" panose="02000503000000020004" pitchFamily="2" charset="0"/>
            </a:endParaRPr>
          </a:p>
        </p:txBody>
      </p:sp>
      <p:sp>
        <p:nvSpPr>
          <p:cNvPr id="2" name="TextBox 1">
            <a:extLst>
              <a:ext uri="{FF2B5EF4-FFF2-40B4-BE49-F238E27FC236}">
                <a16:creationId xmlns:a16="http://schemas.microsoft.com/office/drawing/2014/main" id="{287CB9AE-8D6F-3403-D0E8-B21B9B330928}"/>
              </a:ext>
            </a:extLst>
          </p:cNvPr>
          <p:cNvSpPr txBox="1"/>
          <p:nvPr/>
        </p:nvSpPr>
        <p:spPr>
          <a:xfrm>
            <a:off x="3155131" y="379707"/>
            <a:ext cx="5881738" cy="769441"/>
          </a:xfrm>
          <a:prstGeom prst="rect">
            <a:avLst/>
          </a:prstGeom>
          <a:noFill/>
        </p:spPr>
        <p:txBody>
          <a:bodyPr wrap="none" rtlCol="0">
            <a:spAutoFit/>
          </a:bodyPr>
          <a:lstStyle/>
          <a:p>
            <a:r>
              <a:rPr lang="en-GB" sz="4400" dirty="0">
                <a:latin typeface="Inter" panose="02000503000000020004" pitchFamily="2" charset="0"/>
                <a:ea typeface="Inter" panose="02000503000000020004" pitchFamily="2" charset="0"/>
              </a:rPr>
              <a:t>Meeting the students</a:t>
            </a:r>
            <a:endParaRPr lang="en-US" sz="4400" dirty="0"/>
          </a:p>
        </p:txBody>
      </p:sp>
    </p:spTree>
    <p:extLst>
      <p:ext uri="{BB962C8B-B14F-4D97-AF65-F5344CB8AC3E}">
        <p14:creationId xmlns:p14="http://schemas.microsoft.com/office/powerpoint/2010/main" val="269188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C3D48-3DA8-5D0A-A8BB-62F1E17AEEDD}"/>
              </a:ext>
            </a:extLst>
          </p:cNvPr>
          <p:cNvSpPr>
            <a:spLocks noGrp="1"/>
          </p:cNvSpPr>
          <p:nvPr>
            <p:ph idx="1"/>
          </p:nvPr>
        </p:nvSpPr>
        <p:spPr>
          <a:xfrm>
            <a:off x="695696" y="2244436"/>
            <a:ext cx="10515600" cy="3610099"/>
          </a:xfrm>
        </p:spPr>
        <p:txBody>
          <a:bodyPr>
            <a:normAutofit/>
          </a:bodyPr>
          <a:lstStyle/>
          <a:p>
            <a:pPr algn="l">
              <a:buFont typeface="Wingdings" panose="05000000000000000000" pitchFamily="2" charset="2"/>
              <a:buChar char="v"/>
            </a:pPr>
            <a:r>
              <a:rPr lang="en-GB" sz="2000" b="0" i="0" dirty="0">
                <a:solidFill>
                  <a:srgbClr val="242424"/>
                </a:solidFill>
                <a:effectLst/>
                <a:latin typeface="Inter" panose="02000503000000020004" pitchFamily="2" charset="0"/>
                <a:ea typeface="Inter" panose="02000503000000020004" pitchFamily="2" charset="0"/>
              </a:rPr>
              <a:t>Pace the activities</a:t>
            </a:r>
          </a:p>
          <a:p>
            <a:pPr algn="l">
              <a:buFont typeface="Wingdings" panose="05000000000000000000" pitchFamily="2" charset="2"/>
              <a:buChar char="v"/>
            </a:pPr>
            <a:r>
              <a:rPr lang="en-GB" sz="2000" b="0" i="0" dirty="0">
                <a:solidFill>
                  <a:srgbClr val="242424"/>
                </a:solidFill>
                <a:effectLst/>
                <a:latin typeface="Inter" panose="02000503000000020004" pitchFamily="2" charset="0"/>
                <a:ea typeface="Inter" panose="02000503000000020004" pitchFamily="2" charset="0"/>
              </a:rPr>
              <a:t>Engage the children with questions and ensure that all children can participate</a:t>
            </a:r>
          </a:p>
          <a:p>
            <a:pPr algn="l">
              <a:buFont typeface="Wingdings" panose="05000000000000000000" pitchFamily="2" charset="2"/>
              <a:buChar char="v"/>
            </a:pPr>
            <a:r>
              <a:rPr lang="en-GB" sz="2000" b="0" i="0" dirty="0">
                <a:solidFill>
                  <a:srgbClr val="242424"/>
                </a:solidFill>
                <a:effectLst/>
                <a:latin typeface="Inter" panose="02000503000000020004" pitchFamily="2" charset="0"/>
                <a:ea typeface="Inter" panose="02000503000000020004" pitchFamily="2" charset="0"/>
              </a:rPr>
              <a:t>Make sure the teacher is an active partner</a:t>
            </a:r>
          </a:p>
          <a:p>
            <a:pPr algn="l">
              <a:buFont typeface="Wingdings" panose="05000000000000000000" pitchFamily="2" charset="2"/>
              <a:buChar char="v"/>
            </a:pPr>
            <a:r>
              <a:rPr lang="en-GB" sz="2000" b="0" i="0" dirty="0">
                <a:solidFill>
                  <a:srgbClr val="242424"/>
                </a:solidFill>
                <a:effectLst/>
                <a:latin typeface="Inter" panose="02000503000000020004" pitchFamily="2" charset="0"/>
                <a:ea typeface="Inter" panose="02000503000000020004" pitchFamily="2" charset="0"/>
              </a:rPr>
              <a:t>Keep a good balance between presenting at the front of the class and convening activities or group work </a:t>
            </a:r>
          </a:p>
          <a:p>
            <a:pPr algn="l">
              <a:buFont typeface="Wingdings" panose="05000000000000000000" pitchFamily="2" charset="2"/>
              <a:buChar char="v"/>
            </a:pPr>
            <a:r>
              <a:rPr lang="en-GB" sz="2000" b="0" i="0" dirty="0">
                <a:solidFill>
                  <a:srgbClr val="242424"/>
                </a:solidFill>
                <a:effectLst/>
                <a:latin typeface="Inter" panose="02000503000000020004" pitchFamily="2" charset="0"/>
                <a:ea typeface="Inter" panose="02000503000000020004" pitchFamily="2" charset="0"/>
              </a:rPr>
              <a:t>Project your own personality, interests and view</a:t>
            </a:r>
          </a:p>
          <a:p>
            <a:endParaRPr lang="en-US" dirty="0"/>
          </a:p>
          <a:p>
            <a:endParaRPr lang="en-US" dirty="0"/>
          </a:p>
          <a:p>
            <a:pPr marL="0" indent="0">
              <a:buNone/>
            </a:pPr>
            <a:endParaRPr lang="en-US" dirty="0"/>
          </a:p>
        </p:txBody>
      </p:sp>
      <p:sp>
        <p:nvSpPr>
          <p:cNvPr id="2" name="TextBox 1">
            <a:extLst>
              <a:ext uri="{FF2B5EF4-FFF2-40B4-BE49-F238E27FC236}">
                <a16:creationId xmlns:a16="http://schemas.microsoft.com/office/drawing/2014/main" id="{72CB786C-8B23-6B42-9AC0-51DD1DEB052C}"/>
              </a:ext>
            </a:extLst>
          </p:cNvPr>
          <p:cNvSpPr txBox="1"/>
          <p:nvPr/>
        </p:nvSpPr>
        <p:spPr>
          <a:xfrm>
            <a:off x="3436621" y="480245"/>
            <a:ext cx="5033750" cy="1046440"/>
          </a:xfrm>
          <a:prstGeom prst="rect">
            <a:avLst/>
          </a:prstGeom>
          <a:noFill/>
        </p:spPr>
        <p:txBody>
          <a:bodyPr wrap="none" rtlCol="0">
            <a:spAutoFit/>
          </a:bodyPr>
          <a:lstStyle/>
          <a:p>
            <a:r>
              <a:rPr lang="en-GB" sz="4400" i="0" dirty="0">
                <a:solidFill>
                  <a:srgbClr val="242424"/>
                </a:solidFill>
                <a:effectLst/>
                <a:latin typeface="Inter" panose="02000503000000020004" pitchFamily="2" charset="0"/>
                <a:ea typeface="Inter" panose="02000503000000020004" pitchFamily="2" charset="0"/>
              </a:rPr>
              <a:t>During the lesson</a:t>
            </a:r>
            <a:endParaRPr lang="en-GB" sz="4400" dirty="0">
              <a:solidFill>
                <a:srgbClr val="242424"/>
              </a:solidFill>
              <a:latin typeface="Inter" panose="02000503000000020004" pitchFamily="2" charset="0"/>
              <a:ea typeface="Inter" panose="02000503000000020004" pitchFamily="2" charset="0"/>
            </a:endParaRPr>
          </a:p>
          <a:p>
            <a:endParaRPr lang="en-US" dirty="0"/>
          </a:p>
        </p:txBody>
      </p:sp>
    </p:spTree>
    <p:extLst>
      <p:ext uri="{BB962C8B-B14F-4D97-AF65-F5344CB8AC3E}">
        <p14:creationId xmlns:p14="http://schemas.microsoft.com/office/powerpoint/2010/main" val="66222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8705-EE17-3161-55E0-CEEC6303E691}"/>
              </a:ext>
            </a:extLst>
          </p:cNvPr>
          <p:cNvSpPr>
            <a:spLocks noGrp="1"/>
          </p:cNvSpPr>
          <p:nvPr>
            <p:ph type="title"/>
          </p:nvPr>
        </p:nvSpPr>
        <p:spPr/>
        <p:txBody>
          <a:bodyPr/>
          <a:lstStyle/>
          <a:p>
            <a:pPr algn="ctr"/>
            <a:r>
              <a:rPr lang="en-US" dirty="0">
                <a:latin typeface="Inter" panose="02000503000000020004" pitchFamily="2" charset="0"/>
                <a:ea typeface="Inter" panose="02000503000000020004" pitchFamily="2" charset="0"/>
              </a:rPr>
              <a:t>Other considerations</a:t>
            </a:r>
          </a:p>
        </p:txBody>
      </p:sp>
      <p:sp>
        <p:nvSpPr>
          <p:cNvPr id="3" name="Content Placeholder 2">
            <a:extLst>
              <a:ext uri="{FF2B5EF4-FFF2-40B4-BE49-F238E27FC236}">
                <a16:creationId xmlns:a16="http://schemas.microsoft.com/office/drawing/2014/main" id="{C20072C4-C52B-80E6-DDDE-3B414A3D2335}"/>
              </a:ext>
            </a:extLst>
          </p:cNvPr>
          <p:cNvSpPr>
            <a:spLocks noGrp="1"/>
          </p:cNvSpPr>
          <p:nvPr>
            <p:ph idx="1"/>
          </p:nvPr>
        </p:nvSpPr>
        <p:spPr/>
        <p:txBody>
          <a:bodyPr/>
          <a:lstStyle/>
          <a:p>
            <a:pPr marL="0" indent="0" algn="l">
              <a:buNone/>
            </a:pPr>
            <a:r>
              <a:rPr lang="en-GB" sz="2000" b="0" i="0" dirty="0">
                <a:solidFill>
                  <a:srgbClr val="242424"/>
                </a:solidFill>
                <a:effectLst/>
                <a:latin typeface="Inter" panose="02000503000000020004" pitchFamily="2" charset="0"/>
                <a:ea typeface="Inter" panose="02000503000000020004" pitchFamily="2" charset="0"/>
              </a:rPr>
              <a:t>We want you to really enjoy this project and make it your own. Consider (but please discuss with us/the teacher first): </a:t>
            </a:r>
            <a:br>
              <a:rPr lang="en-GB" sz="2000" b="0" i="0" dirty="0">
                <a:solidFill>
                  <a:srgbClr val="242424"/>
                </a:solidFill>
                <a:effectLst/>
                <a:latin typeface="Inter" panose="02000503000000020004" pitchFamily="2" charset="0"/>
                <a:ea typeface="Inter" panose="02000503000000020004" pitchFamily="2" charset="0"/>
              </a:rPr>
            </a:br>
            <a:endParaRPr lang="en-GB" sz="2000" b="0" i="0" dirty="0">
              <a:solidFill>
                <a:srgbClr val="242424"/>
              </a:solidFill>
              <a:effectLst/>
              <a:latin typeface="Inter" panose="02000503000000020004" pitchFamily="2" charset="0"/>
              <a:ea typeface="Inter" panose="02000503000000020004" pitchFamily="2" charset="0"/>
            </a:endParaRPr>
          </a:p>
          <a:p>
            <a:pPr algn="l">
              <a:buFont typeface="Arial" panose="020B0604020202020204" pitchFamily="34" charset="0"/>
              <a:buChar char="•"/>
            </a:pPr>
            <a:endParaRPr lang="en-GB" sz="2000" dirty="0">
              <a:solidFill>
                <a:srgbClr val="242424"/>
              </a:solidFill>
              <a:latin typeface="Inter" panose="02000503000000020004" pitchFamily="2" charset="0"/>
              <a:ea typeface="Inter" panose="02000503000000020004" pitchFamily="2" charset="0"/>
            </a:endParaRPr>
          </a:p>
          <a:p>
            <a:pPr algn="l">
              <a:buFont typeface="Wingdings" panose="05000000000000000000" pitchFamily="2" charset="2"/>
              <a:buChar char="v"/>
            </a:pPr>
            <a:r>
              <a:rPr lang="en-GB" sz="2000" b="0" i="0" dirty="0">
                <a:solidFill>
                  <a:srgbClr val="242424"/>
                </a:solidFill>
                <a:effectLst/>
                <a:latin typeface="Inter" panose="02000503000000020004" pitchFamily="2" charset="0"/>
                <a:ea typeface="Inter" panose="02000503000000020004" pitchFamily="2" charset="0"/>
              </a:rPr>
              <a:t>The possibility of an outside visit and/or exploration of the school</a:t>
            </a:r>
          </a:p>
          <a:p>
            <a:pPr algn="l">
              <a:buFont typeface="Wingdings" panose="05000000000000000000" pitchFamily="2" charset="2"/>
              <a:buChar char="v"/>
            </a:pPr>
            <a:r>
              <a:rPr lang="en-GB" sz="2000" b="0" i="0" dirty="0">
                <a:solidFill>
                  <a:srgbClr val="242424"/>
                </a:solidFill>
                <a:effectLst/>
                <a:latin typeface="Inter" panose="02000503000000020004" pitchFamily="2" charset="0"/>
                <a:ea typeface="Inter" panose="02000503000000020004" pitchFamily="2" charset="0"/>
              </a:rPr>
              <a:t>The provision and use of work sheets</a:t>
            </a:r>
          </a:p>
          <a:p>
            <a:pPr algn="l">
              <a:buFont typeface="Wingdings" panose="05000000000000000000" pitchFamily="2" charset="2"/>
              <a:buChar char="v"/>
            </a:pPr>
            <a:r>
              <a:rPr lang="en-GB" sz="2000" b="0" i="0" dirty="0">
                <a:solidFill>
                  <a:srgbClr val="242424"/>
                </a:solidFill>
                <a:effectLst/>
                <a:latin typeface="Inter" panose="02000503000000020004" pitchFamily="2" charset="0"/>
                <a:ea typeface="Inter" panose="02000503000000020004" pitchFamily="2" charset="0"/>
              </a:rPr>
              <a:t>Samples brought in from outside</a:t>
            </a:r>
          </a:p>
          <a:p>
            <a:pPr algn="l">
              <a:buFont typeface="Wingdings" panose="05000000000000000000" pitchFamily="2" charset="2"/>
              <a:buChar char="v"/>
            </a:pPr>
            <a:r>
              <a:rPr lang="en-GB" sz="2000" b="0" i="0" dirty="0">
                <a:solidFill>
                  <a:srgbClr val="242424"/>
                </a:solidFill>
                <a:effectLst/>
                <a:latin typeface="Inter" panose="02000503000000020004" pitchFamily="2" charset="0"/>
                <a:ea typeface="Inter" panose="02000503000000020004" pitchFamily="2" charset="0"/>
              </a:rPr>
              <a:t>The possibility of incorporating </a:t>
            </a:r>
            <a:r>
              <a:rPr lang="en-GB" sz="2000" b="0" i="0" dirty="0">
                <a:effectLst/>
                <a:latin typeface="Inter" panose="02000503000000020004" pitchFamily="2" charset="0"/>
                <a:ea typeface="Inter" panose="02000503000000020004" pitchFamily="2" charset="0"/>
              </a:rPr>
              <a:t>a guest </a:t>
            </a:r>
            <a:r>
              <a:rPr lang="en-GB" sz="2000" b="0" i="0" dirty="0">
                <a:solidFill>
                  <a:srgbClr val="242424"/>
                </a:solidFill>
                <a:effectLst/>
                <a:latin typeface="Inter" panose="02000503000000020004" pitchFamily="2" charset="0"/>
                <a:ea typeface="Inter" panose="02000503000000020004" pitchFamily="2" charset="0"/>
              </a:rPr>
              <a:t>specialist </a:t>
            </a:r>
          </a:p>
          <a:p>
            <a:pPr algn="l">
              <a:buFont typeface="Wingdings" panose="05000000000000000000" pitchFamily="2" charset="2"/>
              <a:buChar char="v"/>
            </a:pPr>
            <a:r>
              <a:rPr lang="en-GB" sz="2000" b="0" i="0" dirty="0">
                <a:solidFill>
                  <a:srgbClr val="242424"/>
                </a:solidFill>
                <a:effectLst/>
                <a:latin typeface="Inter" panose="02000503000000020004" pitchFamily="2" charset="0"/>
                <a:ea typeface="Inter" panose="02000503000000020004" pitchFamily="2" charset="0"/>
              </a:rPr>
              <a:t>The possibility of enrolling assistants</a:t>
            </a:r>
          </a:p>
          <a:p>
            <a:endParaRPr lang="en-US" dirty="0"/>
          </a:p>
        </p:txBody>
      </p:sp>
    </p:spTree>
    <p:extLst>
      <p:ext uri="{BB962C8B-B14F-4D97-AF65-F5344CB8AC3E}">
        <p14:creationId xmlns:p14="http://schemas.microsoft.com/office/powerpoint/2010/main" val="325188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FD69-0570-71CF-8739-27F4D69F9B42}"/>
              </a:ext>
            </a:extLst>
          </p:cNvPr>
          <p:cNvSpPr>
            <a:spLocks noGrp="1"/>
          </p:cNvSpPr>
          <p:nvPr>
            <p:ph type="title"/>
          </p:nvPr>
        </p:nvSpPr>
        <p:spPr/>
        <p:txBody>
          <a:bodyPr/>
          <a:lstStyle/>
          <a:p>
            <a:r>
              <a:rPr lang="en-US" dirty="0">
                <a:latin typeface="Inter" panose="02000503000000020004" pitchFamily="2" charset="0"/>
                <a:ea typeface="Inter" panose="02000503000000020004" pitchFamily="2" charset="0"/>
              </a:rPr>
              <a:t>Teaching tips</a:t>
            </a:r>
          </a:p>
        </p:txBody>
      </p:sp>
      <p:sp>
        <p:nvSpPr>
          <p:cNvPr id="3" name="Content Placeholder 2">
            <a:extLst>
              <a:ext uri="{FF2B5EF4-FFF2-40B4-BE49-F238E27FC236}">
                <a16:creationId xmlns:a16="http://schemas.microsoft.com/office/drawing/2014/main" id="{F820D43D-097E-F720-B3C2-F339FF927977}"/>
              </a:ext>
            </a:extLst>
          </p:cNvPr>
          <p:cNvSpPr>
            <a:spLocks noGrp="1"/>
          </p:cNvSpPr>
          <p:nvPr>
            <p:ph idx="1"/>
          </p:nvPr>
        </p:nvSpPr>
        <p:spPr>
          <a:xfrm>
            <a:off x="838200" y="1825625"/>
            <a:ext cx="10515600" cy="3233263"/>
          </a:xfrm>
        </p:spPr>
        <p:txBody>
          <a:bodyPr>
            <a:normAutofit/>
          </a:bodyPr>
          <a:lstStyle/>
          <a:p>
            <a:pPr>
              <a:buFont typeface="Wingdings" panose="05000000000000000000" pitchFamily="2" charset="2"/>
              <a:buChar char="v"/>
            </a:pPr>
            <a:r>
              <a:rPr lang="en-US" sz="2000" dirty="0">
                <a:latin typeface="Inter" panose="02000503000000020004" pitchFamily="2" charset="0"/>
                <a:ea typeface="Inter" panose="02000503000000020004" pitchFamily="2" charset="0"/>
              </a:rPr>
              <a:t>Learn </a:t>
            </a:r>
            <a:r>
              <a:rPr lang="en-GB" sz="2000" dirty="0">
                <a:effectLst/>
                <a:latin typeface="Inter" panose="02000503000000020004" pitchFamily="2" charset="0"/>
                <a:ea typeface="Inter" panose="02000503000000020004" pitchFamily="2" charset="0"/>
              </a:rPr>
              <a:t>about the children's prior knowledge and experiences </a:t>
            </a:r>
          </a:p>
          <a:p>
            <a:pPr>
              <a:buFont typeface="Wingdings" panose="05000000000000000000" pitchFamily="2" charset="2"/>
              <a:buChar char="v"/>
            </a:pPr>
            <a:r>
              <a:rPr lang="en-GB" sz="2000" dirty="0">
                <a:latin typeface="Inter" panose="02000503000000020004" pitchFamily="2" charset="0"/>
                <a:ea typeface="Inter" panose="02000503000000020004" pitchFamily="2" charset="0"/>
              </a:rPr>
              <a:t>T</a:t>
            </a:r>
            <a:r>
              <a:rPr lang="en-GB" sz="2000" dirty="0">
                <a:effectLst/>
                <a:latin typeface="Inter" panose="02000503000000020004" pitchFamily="2" charset="0"/>
                <a:ea typeface="Inter" panose="02000503000000020004" pitchFamily="2" charset="0"/>
              </a:rPr>
              <a:t>hink about adjusting the level of concepts and vocabulary</a:t>
            </a:r>
          </a:p>
          <a:p>
            <a:pPr>
              <a:buFont typeface="Wingdings" panose="05000000000000000000" pitchFamily="2" charset="2"/>
              <a:buChar char="v"/>
            </a:pPr>
            <a:r>
              <a:rPr lang="en-GB" sz="2000" dirty="0">
                <a:latin typeface="Inter" panose="02000503000000020004" pitchFamily="2" charset="0"/>
                <a:ea typeface="Inter" panose="02000503000000020004" pitchFamily="2" charset="0"/>
              </a:rPr>
              <a:t>Consider</a:t>
            </a:r>
            <a:r>
              <a:rPr lang="en-GB" sz="2000" dirty="0">
                <a:effectLst/>
                <a:latin typeface="Inter" panose="02000503000000020004" pitchFamily="2" charset="0"/>
                <a:ea typeface="Inter" panose="02000503000000020004" pitchFamily="2" charset="0"/>
              </a:rPr>
              <a:t> what you would like the teacher to do </a:t>
            </a:r>
          </a:p>
          <a:p>
            <a:pPr>
              <a:buFont typeface="Wingdings" panose="05000000000000000000" pitchFamily="2" charset="2"/>
              <a:buChar char="v"/>
            </a:pPr>
            <a:r>
              <a:rPr lang="en-GB" sz="2000" dirty="0">
                <a:latin typeface="Inter" panose="02000503000000020004" pitchFamily="2" charset="0"/>
                <a:ea typeface="Inter" panose="02000503000000020004" pitchFamily="2" charset="0"/>
              </a:rPr>
              <a:t>P</a:t>
            </a:r>
            <a:r>
              <a:rPr lang="en-GB" sz="2000" dirty="0">
                <a:effectLst/>
                <a:latin typeface="Inter" panose="02000503000000020004" pitchFamily="2" charset="0"/>
                <a:ea typeface="Inter" panose="02000503000000020004" pitchFamily="2" charset="0"/>
              </a:rPr>
              <a:t>lan realistic timings of activities </a:t>
            </a:r>
          </a:p>
          <a:p>
            <a:pPr>
              <a:buFont typeface="Wingdings" panose="05000000000000000000" pitchFamily="2" charset="2"/>
              <a:buChar char="v"/>
            </a:pPr>
            <a:r>
              <a:rPr lang="en-GB" sz="2000" dirty="0">
                <a:latin typeface="Inter" panose="02000503000000020004" pitchFamily="2" charset="0"/>
                <a:ea typeface="Inter" panose="02000503000000020004" pitchFamily="2" charset="0"/>
              </a:rPr>
              <a:t>A</a:t>
            </a:r>
            <a:r>
              <a:rPr lang="en-GB" sz="2000" dirty="0">
                <a:effectLst/>
                <a:latin typeface="Inter" panose="02000503000000020004" pitchFamily="2" charset="0"/>
                <a:ea typeface="Inter" panose="02000503000000020004" pitchFamily="2" charset="0"/>
              </a:rPr>
              <a:t>llow space for children's questions and think about how to check their understanding </a:t>
            </a:r>
          </a:p>
          <a:p>
            <a:pPr>
              <a:buFont typeface="Wingdings" panose="05000000000000000000" pitchFamily="2" charset="2"/>
              <a:buChar char="v"/>
            </a:pPr>
            <a:r>
              <a:rPr lang="en-GB" sz="2000" dirty="0">
                <a:effectLst/>
                <a:latin typeface="Inter" panose="02000503000000020004" pitchFamily="2" charset="0"/>
                <a:ea typeface="Inter" panose="02000503000000020004" pitchFamily="2" charset="0"/>
              </a:rPr>
              <a:t>Consider how you will communicate with the teacher during sessions and what you will do if things don't go to plan</a:t>
            </a:r>
          </a:p>
          <a:p>
            <a:endParaRPr lang="en-US" dirty="0"/>
          </a:p>
        </p:txBody>
      </p:sp>
    </p:spTree>
    <p:extLst>
      <p:ext uri="{BB962C8B-B14F-4D97-AF65-F5344CB8AC3E}">
        <p14:creationId xmlns:p14="http://schemas.microsoft.com/office/powerpoint/2010/main" val="160214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9F5D-B11D-59F3-470C-703468063E3C}"/>
              </a:ext>
            </a:extLst>
          </p:cNvPr>
          <p:cNvSpPr>
            <a:spLocks noGrp="1"/>
          </p:cNvSpPr>
          <p:nvPr>
            <p:ph type="title"/>
          </p:nvPr>
        </p:nvSpPr>
        <p:spPr>
          <a:xfrm>
            <a:off x="838200" y="115743"/>
            <a:ext cx="10515600" cy="1325563"/>
          </a:xfrm>
        </p:spPr>
        <p:txBody>
          <a:bodyPr/>
          <a:lstStyle/>
          <a:p>
            <a:r>
              <a:rPr lang="en-US" dirty="0">
                <a:latin typeface="Inter" panose="02000503000000020004" pitchFamily="2" charset="0"/>
                <a:ea typeface="Inter" panose="02000503000000020004" pitchFamily="2" charset="0"/>
              </a:rPr>
              <a:t>Ten teaching strategies</a:t>
            </a:r>
          </a:p>
        </p:txBody>
      </p:sp>
      <p:sp>
        <p:nvSpPr>
          <p:cNvPr id="3" name="Content Placeholder 2">
            <a:extLst>
              <a:ext uri="{FF2B5EF4-FFF2-40B4-BE49-F238E27FC236}">
                <a16:creationId xmlns:a16="http://schemas.microsoft.com/office/drawing/2014/main" id="{D8DC20B6-DB18-11E1-3DD6-663F5E2D6EEA}"/>
              </a:ext>
            </a:extLst>
          </p:cNvPr>
          <p:cNvSpPr>
            <a:spLocks noGrp="1"/>
          </p:cNvSpPr>
          <p:nvPr>
            <p:ph idx="1"/>
          </p:nvPr>
        </p:nvSpPr>
        <p:spPr>
          <a:xfrm>
            <a:off x="838200" y="1441306"/>
            <a:ext cx="10515600" cy="4351338"/>
          </a:xfrm>
        </p:spPr>
        <p:txBody>
          <a:bodyPr>
            <a:normAutofit fontScale="55000" lnSpcReduction="20000"/>
          </a:bodyPr>
          <a:lstStyle/>
          <a:p>
            <a:pPr>
              <a:buFont typeface="Wingdings" panose="05000000000000000000" pitchFamily="2" charset="2"/>
              <a:buChar char="v"/>
            </a:pPr>
            <a:r>
              <a:rPr lang="en-US" dirty="0"/>
              <a:t>Setting goals</a:t>
            </a:r>
          </a:p>
          <a:p>
            <a:pPr>
              <a:buFont typeface="Wingdings" panose="05000000000000000000" pitchFamily="2" charset="2"/>
              <a:buChar char="v"/>
            </a:pPr>
            <a:r>
              <a:rPr lang="en-US" dirty="0"/>
              <a:t>Structuring lessons</a:t>
            </a:r>
          </a:p>
          <a:p>
            <a:pPr>
              <a:buFont typeface="Wingdings" panose="05000000000000000000" pitchFamily="2" charset="2"/>
              <a:buChar char="v"/>
            </a:pPr>
            <a:r>
              <a:rPr lang="en-US" dirty="0"/>
              <a:t>Explicit teaching (show children what it is you want them to learn – model) </a:t>
            </a:r>
          </a:p>
          <a:p>
            <a:pPr>
              <a:buFont typeface="Wingdings" panose="05000000000000000000" pitchFamily="2" charset="2"/>
              <a:buChar char="v"/>
            </a:pPr>
            <a:r>
              <a:rPr lang="en-US" dirty="0"/>
              <a:t>Worked examples</a:t>
            </a:r>
          </a:p>
          <a:p>
            <a:pPr>
              <a:buFont typeface="Wingdings" panose="05000000000000000000" pitchFamily="2" charset="2"/>
              <a:buChar char="v"/>
            </a:pPr>
            <a:r>
              <a:rPr lang="en-US" dirty="0"/>
              <a:t>Collaborative learning</a:t>
            </a:r>
          </a:p>
          <a:p>
            <a:pPr>
              <a:buFont typeface="Wingdings" panose="05000000000000000000" pitchFamily="2" charset="2"/>
              <a:buChar char="v"/>
            </a:pPr>
            <a:r>
              <a:rPr lang="en-US" dirty="0"/>
              <a:t>Multiple exposures (same skills, new ways) </a:t>
            </a:r>
          </a:p>
          <a:p>
            <a:pPr>
              <a:buFont typeface="Wingdings" panose="05000000000000000000" pitchFamily="2" charset="2"/>
              <a:buChar char="v"/>
            </a:pPr>
            <a:r>
              <a:rPr lang="en-US" dirty="0"/>
              <a:t>Questioning</a:t>
            </a:r>
          </a:p>
          <a:p>
            <a:pPr>
              <a:buFont typeface="Wingdings" panose="05000000000000000000" pitchFamily="2" charset="2"/>
              <a:buChar char="v"/>
            </a:pPr>
            <a:r>
              <a:rPr lang="en-US" dirty="0"/>
              <a:t>Feedback</a:t>
            </a:r>
          </a:p>
          <a:p>
            <a:pPr>
              <a:buFont typeface="Wingdings" panose="05000000000000000000" pitchFamily="2" charset="2"/>
              <a:buChar char="v"/>
            </a:pPr>
            <a:r>
              <a:rPr lang="en-US" dirty="0"/>
              <a:t>Metacognitive strategies</a:t>
            </a:r>
          </a:p>
          <a:p>
            <a:pPr>
              <a:buFont typeface="Wingdings" panose="05000000000000000000" pitchFamily="2" charset="2"/>
              <a:buChar char="v"/>
            </a:pPr>
            <a:r>
              <a:rPr lang="en-US" dirty="0"/>
              <a:t>Differentiated teaching</a:t>
            </a:r>
          </a:p>
          <a:p>
            <a:pPr>
              <a:buFont typeface="Wingdings" panose="05000000000000000000" pitchFamily="2" charset="2"/>
              <a:buChar char="v"/>
            </a:pPr>
            <a:r>
              <a:rPr lang="en-US" dirty="0"/>
              <a:t>Agree with the teacher how to form the small concept working groups (typically 3-4 students)</a:t>
            </a:r>
          </a:p>
          <a:p>
            <a:pPr>
              <a:buFont typeface="Wingdings" panose="05000000000000000000" pitchFamily="2" charset="2"/>
              <a:buChar char="v"/>
            </a:pPr>
            <a:endParaRPr lang="en-US" dirty="0"/>
          </a:p>
          <a:p>
            <a:pPr>
              <a:buFont typeface="Wingdings" panose="05000000000000000000" pitchFamily="2" charset="2"/>
              <a:buChar char="v"/>
            </a:pPr>
            <a:r>
              <a:rPr lang="en-US" dirty="0">
                <a:hlinkClick r:id="rId2"/>
              </a:rPr>
              <a:t>10 High Impact Teaching Strategies</a:t>
            </a:r>
            <a:endParaRPr lang="en-US" dirty="0"/>
          </a:p>
          <a:p>
            <a:pPr>
              <a:buFont typeface="Wingdings" panose="05000000000000000000" pitchFamily="2" charset="2"/>
              <a:buChar char="v"/>
            </a:pPr>
            <a:r>
              <a:rPr lang="en-US" dirty="0">
                <a:hlinkClick r:id="rId3"/>
              </a:rPr>
              <a:t>Three effective teaching strategies</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14062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6B39-C454-CAF6-6B9B-6C6363DB4BF1}"/>
              </a:ext>
            </a:extLst>
          </p:cNvPr>
          <p:cNvSpPr>
            <a:spLocks noGrp="1"/>
          </p:cNvSpPr>
          <p:nvPr>
            <p:ph type="title"/>
          </p:nvPr>
        </p:nvSpPr>
        <p:spPr/>
        <p:txBody>
          <a:bodyPr/>
          <a:lstStyle/>
          <a:p>
            <a:r>
              <a:rPr lang="en-US" dirty="0">
                <a:latin typeface="Inter" panose="02000503000000020004" pitchFamily="2" charset="0"/>
                <a:ea typeface="Inter" panose="02000503000000020004" pitchFamily="2" charset="0"/>
              </a:rPr>
              <a:t>Safeguarding + essential information</a:t>
            </a:r>
          </a:p>
        </p:txBody>
      </p:sp>
      <p:sp>
        <p:nvSpPr>
          <p:cNvPr id="3" name="Content Placeholder 2">
            <a:extLst>
              <a:ext uri="{FF2B5EF4-FFF2-40B4-BE49-F238E27FC236}">
                <a16:creationId xmlns:a16="http://schemas.microsoft.com/office/drawing/2014/main" id="{2AFF5EB8-942B-5463-7B89-E7C618FB2909}"/>
              </a:ext>
            </a:extLst>
          </p:cNvPr>
          <p:cNvSpPr>
            <a:spLocks noGrp="1"/>
          </p:cNvSpPr>
          <p:nvPr>
            <p:ph idx="1"/>
          </p:nvPr>
        </p:nvSpPr>
        <p:spPr/>
        <p:txBody>
          <a:bodyPr/>
          <a:lstStyle/>
          <a:p>
            <a:pPr>
              <a:buFont typeface="Wingdings" panose="05000000000000000000" pitchFamily="2" charset="2"/>
              <a:buChar char="v"/>
            </a:pPr>
            <a:r>
              <a:rPr lang="en-US" dirty="0"/>
              <a:t>CCAC will issue the school’s </a:t>
            </a:r>
            <a:r>
              <a:rPr lang="en-US" dirty="0" err="1"/>
              <a:t>behaviour</a:t>
            </a:r>
            <a:r>
              <a:rPr lang="en-US" dirty="0"/>
              <a:t> and safeguarding policy.</a:t>
            </a:r>
          </a:p>
          <a:p>
            <a:pPr>
              <a:buFont typeface="Wingdings" panose="05000000000000000000" pitchFamily="2" charset="2"/>
              <a:buChar char="v"/>
            </a:pPr>
            <a:r>
              <a:rPr lang="en-US" dirty="0"/>
              <a:t>Remember to be </a:t>
            </a:r>
            <a:r>
              <a:rPr lang="en-US" dirty="0">
                <a:solidFill>
                  <a:srgbClr val="FF0000"/>
                </a:solidFill>
                <a:hlinkClick r:id="rId2"/>
              </a:rPr>
              <a:t>Advanced DBS checked</a:t>
            </a:r>
            <a:endParaRPr lang="en-US" dirty="0">
              <a:solidFill>
                <a:srgbClr val="FF0000"/>
              </a:solidFill>
            </a:endParaRPr>
          </a:p>
        </p:txBody>
      </p:sp>
    </p:spTree>
    <p:extLst>
      <p:ext uri="{BB962C8B-B14F-4D97-AF65-F5344CB8AC3E}">
        <p14:creationId xmlns:p14="http://schemas.microsoft.com/office/powerpoint/2010/main" val="4143351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2184</TotalTime>
  <Words>664</Words>
  <Application>Microsoft Macintosh PowerPoint</Application>
  <PresentationFormat>Widescreen</PresentationFormat>
  <Paragraphs>70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Inter</vt:lpstr>
      <vt:lpstr>Wingdings</vt:lpstr>
      <vt:lpstr>Office Theme</vt:lpstr>
      <vt:lpstr>PowerPoint Presentation</vt:lpstr>
      <vt:lpstr>PowerPoint Presentation</vt:lpstr>
      <vt:lpstr>Before meeting the students</vt:lpstr>
      <vt:lpstr>PowerPoint Presentation</vt:lpstr>
      <vt:lpstr>PowerPoint Presentation</vt:lpstr>
      <vt:lpstr>Other considerations</vt:lpstr>
      <vt:lpstr>Teaching tips</vt:lpstr>
      <vt:lpstr>Ten teaching strategies</vt:lpstr>
      <vt:lpstr>Safeguarding + essential information</vt:lpstr>
      <vt:lpstr>Still have unanswered 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susannah s</dc:creator>
  <cp:keywords/>
  <dc:description/>
  <cp:lastModifiedBy>susannah s</cp:lastModifiedBy>
  <cp:revision>13</cp:revision>
  <dcterms:created xsi:type="dcterms:W3CDTF">2023-04-25T08:55:07Z</dcterms:created>
  <dcterms:modified xsi:type="dcterms:W3CDTF">2023-09-11T11:12:10Z</dcterms:modified>
  <cp:category/>
</cp:coreProperties>
</file>